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03" r:id="rId2"/>
    <p:sldId id="304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301" r:id="rId13"/>
    <p:sldId id="267" r:id="rId14"/>
    <p:sldId id="268" r:id="rId15"/>
    <p:sldId id="269" r:id="rId16"/>
    <p:sldId id="270" r:id="rId17"/>
    <p:sldId id="271" r:id="rId18"/>
    <p:sldId id="305" r:id="rId19"/>
    <p:sldId id="273" r:id="rId20"/>
    <p:sldId id="274" r:id="rId21"/>
    <p:sldId id="275" r:id="rId22"/>
    <p:sldId id="276" r:id="rId23"/>
    <p:sldId id="277" r:id="rId24"/>
    <p:sldId id="306" r:id="rId25"/>
    <p:sldId id="279" r:id="rId26"/>
    <p:sldId id="302" r:id="rId27"/>
    <p:sldId id="281" r:id="rId28"/>
    <p:sldId id="307" r:id="rId29"/>
    <p:sldId id="283" r:id="rId30"/>
    <p:sldId id="284" r:id="rId31"/>
    <p:sldId id="285" r:id="rId32"/>
    <p:sldId id="308" r:id="rId33"/>
    <p:sldId id="287" r:id="rId34"/>
    <p:sldId id="309" r:id="rId35"/>
    <p:sldId id="289" r:id="rId36"/>
    <p:sldId id="310" r:id="rId37"/>
    <p:sldId id="291" r:id="rId38"/>
    <p:sldId id="311" r:id="rId39"/>
    <p:sldId id="293" r:id="rId40"/>
    <p:sldId id="294" r:id="rId41"/>
    <p:sldId id="295" r:id="rId42"/>
    <p:sldId id="312" r:id="rId43"/>
    <p:sldId id="297" r:id="rId44"/>
    <p:sldId id="313" r:id="rId45"/>
    <p:sldId id="299" r:id="rId46"/>
    <p:sldId id="300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4660"/>
  </p:normalViewPr>
  <p:slideViewPr>
    <p:cSldViewPr>
      <p:cViewPr varScale="1">
        <p:scale>
          <a:sx n="102" d="100"/>
          <a:sy n="102" d="100"/>
        </p:scale>
        <p:origin x="237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23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C0B71-9BAE-4175-85CA-EE672180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two families of circles and arcs that make up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05562-3AA5-404C-BF1F-C3D5985FA7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Resistance and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Reactance and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Resistance and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Voltage and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E9G04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1229396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FC9F5-D10E-4C77-B0D8-CEA4C9D5D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common use for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31108-8788-460A-AE2D-FC934E858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176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Determine the length and position of an impedance matching stub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Determine the impedance of a transmission line, given the physical dimensions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Determine the gain of an antenna given the physical and electrical parameters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Determine the loss/100 feet of a transmission line, given the velocity factor and conductor materials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E9G05 ECLM Page (9 - 27)</a:t>
            </a:r>
          </a:p>
        </p:txBody>
      </p:sp>
    </p:spTree>
    <p:extLst>
      <p:ext uri="{BB962C8B-B14F-4D97-AF65-F5344CB8AC3E}">
        <p14:creationId xmlns:p14="http://schemas.microsoft.com/office/powerpoint/2010/main" val="2098302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FC9F5-D10E-4C77-B0D8-CEA4C9D5D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common use for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31108-8788-460A-AE2D-FC934E858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176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Determine the length and position of an impedance matching stub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Determine the impedance of a transmission line, given the physical dimensions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Determine the gain of an antenna given the physical and electrical parameters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Determine the loss/100 feet of a transmission line, given the velocity factor and conductor materials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E9G05 ECLM Page (9 - 27)</a:t>
            </a:r>
          </a:p>
        </p:txBody>
      </p:sp>
    </p:spTree>
    <p:extLst>
      <p:ext uri="{BB962C8B-B14F-4D97-AF65-F5344CB8AC3E}">
        <p14:creationId xmlns:p14="http://schemas.microsoft.com/office/powerpoint/2010/main" val="3102958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AF409-BFBB-4BA9-9D7C-174C86424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the Smith chart shown in Figure E9-3, what is the name for the large outer circle on which the reactance arcs terminate?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340C1-0F20-443E-8AD1-DA166159AA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Prime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Impedance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E9G06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7381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174C4-E0AF-484A-8DE2-1B0AC1B01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the Smith chart shown in Figure E9-3, what is the name for the large outer circle on which the reactance arcs terminate?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1BD0F-2280-49CE-9B03-3322C46D6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Prime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Impedance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E9G06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69178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D0A83-8CAE-4162-9047-B6269AFA7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the Smith chart shown in Figure E9-3, what is the only straight line shown?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FD4C9E-4750-4B07-B895-02AF2F1925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current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voltage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resistance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E9G07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3643368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E5A9C-AAF0-4C50-AE86-01B9F90A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On the Smith chart shown in Figure E9-3, what is the only straight line shown?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EB8BC-6838-4544-B21C-810A3EECD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reactance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current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voltage axis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resistance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E9G07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2627563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4970E-836E-49FC-8CB2-952A7D8E3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a Smith chart normalized?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67263-23DD-4FD5-ACF8-67763A2F3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Reassign the reactance axis with resistance values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Reassign the resistance axis with reactance values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Reassign the prime center’s impedance value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Reassign the prime center to the reactance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E9G08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687314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845A62A-A7FB-4030-A941-722779ECD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C2A59-91C3-3942-BAAB-C71DD4C08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a Smith chart normalized?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9D3E7-0F23-BBE7-F1DA-0BF8E7C960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Reassign the reactance axis with resistance values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Reassign the resistance axis with reactance values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Reassign the prime center’s impedance value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Reassign the prime center to the reactance axis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E9G08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840766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6D6B9-C967-4320-9BB7-12BBD2F8B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third family of circles is often added to a Smith chart during the process of solving problems?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AADF8F-CD90-4A84-9323-6ED681726D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Standing-wave ratio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Antenna-length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Coaxial-length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Radiation-pattern circles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E9G09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928577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27A96-A233-440B-AFDD-306C1AF8C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third family of circles is often added to a Smith chart during the process of solving problems?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17EBD8-B071-4FBC-9FB5-4F4AD8D984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Standing-wave ratio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Antenna-length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Coaxial-length circles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Radiation-pattern circles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E9G09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37856060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65992-436C-45F8-82F9-3A5C3F242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arcs on a Smith chart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7E685-56A5-4312-8EB0-4F5AE757EC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Points with constant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Points with constant reactance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E9G10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1518080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AA86-62DE-4476-88C8-526C72EA4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 the arcs on a Smith chart represent?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16C7AF-F0FD-4499-B742-59413CCA8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Points with constant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Points with constant reactance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E9G10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037088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CE62F-06DE-49BB-BFD0-DD3AB92AD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what units are the wavelength scales on a Smith chart calibrated?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44FDE-0CA3-4DE5-AF8F-4BB3742FD2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 fractions of transmission line electrical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 fractions of transmission line electrical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 fractions of antenna electrical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 fractions of antenna electrical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E9G11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717678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4CA947A-D29D-784D-AB80-128BD5932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07C74-EB6C-A459-9073-3CEBA628B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In what units are the wavelength scales on a Smith chart calibrated?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51209-F92C-3270-EA8D-B173E0C297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 fractions of transmission line electrical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 fractions of transmission line electrical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 fractions of antenna electrical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 fractions of antenna electrical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E9G11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299637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76C37-99A4-422C-B5E0-80747A5D5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constructing a Beverage antenna, which of the following factors should be included in the design to achieve good performance at the desired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B7A7C-A267-4C62-A2DC-5BA415D8A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Its overall length must not exceed 1/4 wavelength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must be mounted more than 1 wavelength above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should be configured as a four-sided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should be one or more wavelengths long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E9H01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3098417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76C37-99A4-422C-B5E0-80747A5D5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When constructing a Beverage antenna, which of the following factors should be included in the design to achieve good performance at the desired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B7A7C-A267-4C62-A2DC-5BA415D8A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Its overall length must not exceed 1/4 wavelength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must be mounted more than 1 wavelength above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should be configured as a four-sided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should be one or more wavelengths long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E9H01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8649515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1F50B-FAAB-48D7-8363-DFE9868A9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is generally true for 160- and 80-meter receiving antennas?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39308-9931-4854-9F40-9DA4A87AB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Atmospheric noise is so high that directivity is much more important than losses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They must be erected at least 1/2 wavelength above the ground to attain good directivity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 loss coax transmission line is essential for good performance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E9H02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3254270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EF3E6A5-A92A-E0B6-0CF7-86486B7C0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8C403-45E7-17AF-7AD4-9ECB77DCD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is generally true for 160- and 80-meter receiving antennas?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FD47D0-79C0-D3F0-7DA6-2DBEA9E03B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Atmospheric noise is so high that directivity is much more important than losses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They must be erected at least 1/2 wavelength above the ground to attain good directivity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Low loss coax transmission line is essential for good performance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E9H02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9498579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C8153-9428-430F-A138-1F9645787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Receiving Directivity Factor (RDF)?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9E05AD-780C-48B5-8350-B0E1A7A71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gain compared to the gain in the reverse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Relative directivity compared to isotropic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Relative directivity compared to a dipole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Peak antenna gain compared to average gain over the hemisphere around and above the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E9H03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4148639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412C7-CA0C-4EF8-AC1B-11257DA24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calculated using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1F76E-9990-45B8-A853-E94216B9D4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Impedance along transmission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Antenna radiation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Radio propagation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E9G01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2695981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91A1F-EAEF-4B60-AD2C-40643414F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Receiving Directivity Factor (RDF)?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877D78-20BE-4EAF-9678-E57067258A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gain compared to the gain in the reverse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Relative directivity compared to isotropic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Relative directivity compared to a dipole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Peak antenna gain compared to average gain over the hemisphere around and above the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E9H03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6845539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DCF76-609B-44E2-8932-DF12EA70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placing an electrostatic shield around a small-loop direction-finding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46B6A-24C3-4AD4-9B90-089D03E223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It adds capacitive loading, increasing the bandwidth of the antenna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It eliminates unbalanced capacitive coupling to the antenna’s surroundings, improving the depth of its nulls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It eliminates tracking errors caused by strong out-of-band signals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It increases signal strength by providing a better match to the feed line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E9H04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6935951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79B8FB5-8296-784C-6BAC-78BDD652B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7C28A-F1B1-042E-220A-CF06D01AC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placing an electrostatic shield around a small-loop direction-finding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1B757-624B-98D1-B145-3027E03FEB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It adds capacitive loading, increasing the bandwidth of the antenna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It eliminates unbalanced capacitive coupling to the antenna’s surroundings, improving the depth of its nulls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It eliminates tracking errors caused by strong out-of-band signals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It increases signal strength by providing a better match to the feed line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E9H04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10029791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DC6C7-9242-4D40-9182-AAFFFDC0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challenge is presented by a small wire-loop antenna for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3C410-E4C7-4789-A103-B931576DF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has a bidirectional null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does not have a clearly defined null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practical for use only on VHF and higher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E9H05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6595338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8E39EEE-AF3D-04A2-255C-6ADB65316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99890-ABB0-B5D5-15D2-BACECFC80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challenge is presented by a small wire-loop antenna for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7CCE00-DAAA-5129-E595-06217D98DE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has a bidirectional null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does not have a clearly defined null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practical for use only on VHF and higher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E9H05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29820687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44F58-36D3-4AA8-8484-E8D6147A6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indicates the correct value of terminating resistance for a Beverage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6E2090-A84C-416B-96AE-993E8973FD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Maximum feed point DC resistance at the center of the desired frequency range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Minimum low-angle front-to-back ratio at the design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Maximum DC current in the terminating resistor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Minimum variation in SWR over the desired frequency range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E9H06 ECLM Page (9 - 22)</a:t>
            </a:r>
          </a:p>
        </p:txBody>
      </p:sp>
    </p:spTree>
    <p:extLst>
      <p:ext uri="{BB962C8B-B14F-4D97-AF65-F5344CB8AC3E}">
        <p14:creationId xmlns:p14="http://schemas.microsoft.com/office/powerpoint/2010/main" val="37019565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5B7E1A5-0931-204C-F932-CACB3539A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B2B68-8440-CEDF-95B6-2C6A48F71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indicates the correct value of terminating resistance for a Beverage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35FC75-DE28-8B8A-4768-DA89758A1A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Maximum feed point DC resistance at the center of the desired frequency range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Minimum low-angle front-to-back ratio at the design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Maximum DC current in the terminating resistor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Minimum variation in SWR over the desired frequency range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(D) E9H06 ECLM Page (9 - 22)</a:t>
            </a:r>
          </a:p>
        </p:txBody>
      </p:sp>
    </p:spTree>
    <p:extLst>
      <p:ext uri="{BB962C8B-B14F-4D97-AF65-F5344CB8AC3E}">
        <p14:creationId xmlns:p14="http://schemas.microsoft.com/office/powerpoint/2010/main" val="2910073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CF9EC-B2D7-416E-8785-DBA9AC486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Beverage antenna’s termination resistor?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11712-BDCE-4919-BBB8-0B6642EC2F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Increase the front-to-side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Absorb signals from the reverse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Decrease SWR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Eliminate harmonic reception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E9H07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5200883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3F9B86F-AF02-3434-E397-2FC16581A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6C94-9958-6199-3C92-E71D8C69E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Beverage antenna’s termination resistor?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68D391-D765-3AA6-B283-37DDE37452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Increase the front-to-side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Absorb signals from the reverse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Decrease SWR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Eliminate harmonic reception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E9H07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28725267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9AF2D-D50F-4984-82C6-01FD6A85D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sense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0167B-A261-4D4F-930C-998C546B7A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modifies the pattern of a DF antenna array to provide a null in one direction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increases the sensitivity of a DF antenna array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allows DF antennas to receive signals at different vertical angles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provides diversity reception that cancels multipath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E9H08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3117518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E5D84-264E-48D1-9F31-DD8635B4E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can be calculated using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58BCC-7A6C-47B6-858E-73EF8584D9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Impedance along transmission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Antenna radiation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Radio propagation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E9G01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38053805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DC2DB-C999-4C3D-8A66-F4EDBCDE2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sense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95D96-1D49-4452-8F36-8179936EFD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modifies the pattern of a DF antenna array to provide a null in one direction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increases the sensitivity of a DF antenna array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allows DF antennas to receive signals at different vertical angles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provides diversity reception that cancels multipath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E9H08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2663566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5ABB2-3A14-4323-B773-6229F6EE4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radiation pattern is created by a single-turn, terminated loop such as a pennant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CA1FE-123B-414C-B54F-DA3D35352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Bidirectional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Omnidirectional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Hyperbolic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E9H09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8273836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14AB9B0-BB16-FC7C-7325-7576D7EEB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7303C-4D68-A644-0F74-F0DCB086E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radiation pattern is created by a single-turn, terminated loop such as a pennant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E140B-3F68-901F-B71B-CC039EB5D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699" y="29718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Bidirectional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Omnidirectional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Hyperbolic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E9H09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32051811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40409-795D-4632-873D-12B189746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the output voltage of a multiple-turn receiving loop antenna be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9864F-2611-450D-9220-685D5105DE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reducing the permeability of the loop shield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utilizing high impedance wire for the coupling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increasing the number of turns and/or the area enclosed by the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E9H10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30109717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68E42B-55E6-C31A-6D89-DBCA89721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5DB76-00C7-AA8E-20F4-6D68C6B57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the output voltage of a multiple-turn receiving loop antenna be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632BB4-9889-E443-15C4-D719CAAC08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By reducing the permeability of the loop shield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By utilizing high impedance wire for the coupling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By increasing the number of turns and/or the area enclosed by the loop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E9H10 ECLM Page (9 - 21)</a:t>
            </a:r>
          </a:p>
        </p:txBody>
      </p:sp>
    </p:spTree>
    <p:extLst>
      <p:ext uri="{BB962C8B-B14F-4D97-AF65-F5344CB8AC3E}">
        <p14:creationId xmlns:p14="http://schemas.microsoft.com/office/powerpoint/2010/main" val="28865191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115FD-BFC5-484E-9F68-5AEA50D0C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feature of a cardioid pattern antenna makes it useful for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BF4BA-63B4-4A96-B740-60AB13229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very sharp peak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very sharp single null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Broad band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High-radiation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E9H11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12909356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480DE-1DD6-4781-B5FC-276B1ABF2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feature of a cardioid pattern antenna makes it useful for direction finding?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89274-720B-4585-83A4-E166B8694E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very sharp peak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very sharp single null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Broad band response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High-radiation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E9H11 ECLM Page (9 - 20)</a:t>
            </a:r>
          </a:p>
        </p:txBody>
      </p:sp>
    </p:spTree>
    <p:extLst>
      <p:ext uri="{BB962C8B-B14F-4D97-AF65-F5344CB8AC3E}">
        <p14:creationId xmlns:p14="http://schemas.microsoft.com/office/powerpoint/2010/main" val="336814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86E34-8671-4ECF-B879-0B2D12140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coordinate system is used in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52DE2D-981B-42E5-BA88-BA7F38B17C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Voltage circles and current arcs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Resistance circles and reactance arcs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lines and current chords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Resistance lines and reactance chords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E9G02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136398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C2246-69A0-46A3-A8AF-5D5E46DFD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coordinate system is used in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B6B84-990F-4E08-BF9A-921D735B2E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Voltage circles and current arcs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Resistance circles and reactance arcs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Voltage lines and current chords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Resistance lines and reactance chords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E9G02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2101621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83F9C-1589-4D38-8561-3826B1D3D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often determined using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705FD-A450-4F8B-A5D9-D1DEC26392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Beam headings and radiation patterns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Satellite azimuth and elevation bearings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Impedance and SWR values in transmission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Trigonometric functions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E9G03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2372602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7BA35-E3E2-478F-AC32-179AE4810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often determined using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49DA3C-B26B-43CD-B77F-E7A7DD1CC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Beam headings and radiation patterns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Satellite azimuth and elevation bearings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Impedance and SWR values in transmission lines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Trigonometric functions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E9G03 ECLM Page (9 - 33)</a:t>
            </a:r>
          </a:p>
        </p:txBody>
      </p:sp>
    </p:spTree>
    <p:extLst>
      <p:ext uri="{BB962C8B-B14F-4D97-AF65-F5344CB8AC3E}">
        <p14:creationId xmlns:p14="http://schemas.microsoft.com/office/powerpoint/2010/main" val="128316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B124E-3B2A-4776-9EEC-2BFD12490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two families of circles and arcs that make up a Smith chart?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8DEA7-1C5A-4B1C-AAC1-3AD4DEC8B2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Resistance and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Reactance and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Resistance and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Voltage and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E9G04 ECLM Page (9 - 35)</a:t>
            </a:r>
          </a:p>
        </p:txBody>
      </p:sp>
    </p:spTree>
    <p:extLst>
      <p:ext uri="{BB962C8B-B14F-4D97-AF65-F5344CB8AC3E}">
        <p14:creationId xmlns:p14="http://schemas.microsoft.com/office/powerpoint/2010/main" val="1805880460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126</TotalTime>
  <Words>2508</Words>
  <Application>Microsoft Office PowerPoint</Application>
  <PresentationFormat>On-screen Show (4:3)</PresentationFormat>
  <Paragraphs>267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Which of the following can be calculated using a Smith chart?</vt:lpstr>
      <vt:lpstr>Which of the following can be calculated using a Smith chart?</vt:lpstr>
      <vt:lpstr>What type of coordinate system is used in a Smith chart?</vt:lpstr>
      <vt:lpstr>What type of coordinate system is used in a Smith chart?</vt:lpstr>
      <vt:lpstr>Which of the following is often determined using a Smith chart?</vt:lpstr>
      <vt:lpstr>Which of the following is often determined using a Smith chart?</vt:lpstr>
      <vt:lpstr>What are the two families of circles and arcs that make up a Smith chart?</vt:lpstr>
      <vt:lpstr>What are the two families of circles and arcs that make up a Smith chart?</vt:lpstr>
      <vt:lpstr>Which of the following is a common use for a Smith chart?</vt:lpstr>
      <vt:lpstr>Which of the following is a common use for a Smith chart?</vt:lpstr>
      <vt:lpstr>On the Smith chart shown in Figure E9-3, what is the name for the large outer circle on which the reactance arcs terminate?</vt:lpstr>
      <vt:lpstr>On the Smith chart shown in Figure E9-3, what is the name for the large outer circle on which the reactance arcs terminate?</vt:lpstr>
      <vt:lpstr>On the Smith chart shown in Figure E9-3, what is the only straight line shown?</vt:lpstr>
      <vt:lpstr>On the Smith chart shown in Figure E9-3, what is the only straight line shown?</vt:lpstr>
      <vt:lpstr>How is a Smith chart normalized?</vt:lpstr>
      <vt:lpstr>How is a Smith chart normalized?</vt:lpstr>
      <vt:lpstr>What third family of circles is often added to a Smith chart during the process of solving problems?</vt:lpstr>
      <vt:lpstr>What third family of circles is often added to a Smith chart during the process of solving problems?</vt:lpstr>
      <vt:lpstr>What do the arcs on a Smith chart represent?</vt:lpstr>
      <vt:lpstr>What do the arcs on a Smith chart represent?</vt:lpstr>
      <vt:lpstr>In what units are the wavelength scales on a Smith chart calibrated?</vt:lpstr>
      <vt:lpstr>In what units are the wavelength scales on a Smith chart calibrated?</vt:lpstr>
      <vt:lpstr>When constructing a Beverage antenna, which of the following factors should be included in the design to achieve good performance at the desired frequency?</vt:lpstr>
      <vt:lpstr>When constructing a Beverage antenna, which of the following factors should be included in the design to achieve good performance at the desired frequency?</vt:lpstr>
      <vt:lpstr>Which is generally true for 160- and 80-meter receiving antennas?</vt:lpstr>
      <vt:lpstr>Which is generally true for 160- and 80-meter receiving antennas?</vt:lpstr>
      <vt:lpstr>What is Receiving Directivity Factor (RDF)?</vt:lpstr>
      <vt:lpstr>What is Receiving Directivity Factor (RDF)?</vt:lpstr>
      <vt:lpstr>What is the purpose of placing an electrostatic shield around a small-loop direction-finding antenna?</vt:lpstr>
      <vt:lpstr>What is the purpose of placing an electrostatic shield around a small-loop direction-finding antenna?</vt:lpstr>
      <vt:lpstr>What challenge is presented by a small wire-loop antenna for direction finding?</vt:lpstr>
      <vt:lpstr>What challenge is presented by a small wire-loop antenna for direction finding?</vt:lpstr>
      <vt:lpstr>What indicates the correct value of terminating resistance for a Beverage antenna?</vt:lpstr>
      <vt:lpstr>What indicates the correct value of terminating resistance for a Beverage antenna?</vt:lpstr>
      <vt:lpstr>What is the function of a Beverage antenna’s termination resistor?</vt:lpstr>
      <vt:lpstr>What is the function of a Beverage antenna’s termination resistor?</vt:lpstr>
      <vt:lpstr>What is the function of a sense antenna?</vt:lpstr>
      <vt:lpstr>What is the function of a sense antenna?</vt:lpstr>
      <vt:lpstr>What type of radiation pattern is created by a single-turn, terminated loop such as a pennant antenna?</vt:lpstr>
      <vt:lpstr>What type of radiation pattern is created by a single-turn, terminated loop such as a pennant antenna?</vt:lpstr>
      <vt:lpstr>How can the output voltage of a multiple-turn receiving loop antenna be increased?</vt:lpstr>
      <vt:lpstr>How can the output voltage of a multiple-turn receiving loop antenna be increased?</vt:lpstr>
      <vt:lpstr>What feature of a cardioid pattern antenna makes it useful for direction finding?</vt:lpstr>
      <vt:lpstr>What feature of a cardioid pattern antenna makes it useful for direction finding?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12</cp:revision>
  <dcterms:created xsi:type="dcterms:W3CDTF">2014-03-12T18:09:47Z</dcterms:created>
  <dcterms:modified xsi:type="dcterms:W3CDTF">2024-06-28T14:20:46Z</dcterms:modified>
</cp:coreProperties>
</file>